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1" d="100"/>
          <a:sy n="141" d="100"/>
        </p:scale>
        <p:origin x="6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835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F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1005840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kern="0" spc="3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END STATES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0" y="2039765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C9A84C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DAY 100 STATUS REPORT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194560" y="3090672"/>
            <a:ext cx="1508760" cy="384048"/>
          </a:xfrm>
          <a:prstGeom prst="roundRect">
            <a:avLst>
              <a:gd name="adj" fmla="val 14286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194560" y="3090672"/>
            <a:ext cx="1508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Accomplished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931920" y="3090672"/>
            <a:ext cx="1508760" cy="384048"/>
          </a:xfrm>
          <a:prstGeom prst="roundRect">
            <a:avLst>
              <a:gd name="adj" fmla="val 14286"/>
            </a:avLst>
          </a:prstGeom>
          <a:solidFill>
            <a:srgbClr val="FEF3C7"/>
          </a:solidFill>
          <a:ln w="12700">
            <a:solidFill>
              <a:srgbClr val="C9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931920" y="3090672"/>
            <a:ext cx="1508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9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669280" y="3090672"/>
            <a:ext cx="1508760" cy="384048"/>
          </a:xfrm>
          <a:prstGeom prst="roundRect">
            <a:avLst>
              <a:gd name="adj" fmla="val 14286"/>
            </a:avLst>
          </a:prstGeom>
          <a:solidFill>
            <a:srgbClr val="FEE2E2"/>
          </a:solidFill>
          <a:ln w="12700">
            <a:solidFill>
              <a:srgbClr val="B91C1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669280" y="3090672"/>
            <a:ext cx="1508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Yet Due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0" y="4754880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</a:t>
            </a:r>
            <a:endParaRPr lang="en-US" sz="9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351D610-3342-BD74-8278-E11742EC7E8C}"/>
              </a:ext>
            </a:extLst>
          </p:cNvPr>
          <p:cNvSpPr/>
          <p:nvPr/>
        </p:nvSpPr>
        <p:spPr>
          <a:xfrm>
            <a:off x="47410" y="4202854"/>
            <a:ext cx="9116291" cy="64298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100-DAY POST-MERGER INTEGRATION PLAYBOOK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F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137160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COMPLETE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914400" y="22860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end states achieved across every workstream.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14400" y="28346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integration is complete and IMO teams disband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4754880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7A8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</a:t>
            </a:r>
            <a:endParaRPr lang="en-US" sz="900" dirty="0"/>
          </a:p>
        </p:txBody>
      </p:sp>
      <p:sp>
        <p:nvSpPr>
          <p:cNvPr id="7" name="Text 51">
            <a:extLst>
              <a:ext uri="{FF2B5EF4-FFF2-40B4-BE49-F238E27FC236}">
                <a16:creationId xmlns:a16="http://schemas.microsoft.com/office/drawing/2014/main" id="{3CD9B1C8-1EE1-2FDE-038F-C0209A0E88E8}"/>
              </a:ext>
            </a:extLst>
          </p:cNvPr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F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1371600" y="4160520"/>
            <a:ext cx="6400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371600" y="4498848"/>
            <a:ext cx="6400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inquiries@MandAPlaybook.com</a:t>
            </a:r>
            <a:endParaRPr lang="en-US" sz="1200" dirty="0"/>
          </a:p>
        </p:txBody>
      </p:sp>
      <p:sp>
        <p:nvSpPr>
          <p:cNvPr id="10" name="Shape 0">
            <a:extLst>
              <a:ext uri="{FF2B5EF4-FFF2-40B4-BE49-F238E27FC236}">
                <a16:creationId xmlns:a16="http://schemas.microsoft.com/office/drawing/2014/main" id="{E79D7F26-65B9-61BC-CDAD-13BDADEB3619}"/>
              </a:ext>
            </a:extLst>
          </p:cNvPr>
          <p:cNvSpPr/>
          <p:nvPr/>
        </p:nvSpPr>
        <p:spPr>
          <a:xfrm>
            <a:off x="0" y="1384665"/>
            <a:ext cx="914400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4DF0BD26-4C36-32DF-7D84-6A165E6103A4}"/>
              </a:ext>
            </a:extLst>
          </p:cNvPr>
          <p:cNvSpPr/>
          <p:nvPr/>
        </p:nvSpPr>
        <p:spPr>
          <a:xfrm>
            <a:off x="0" y="2784348"/>
            <a:ext cx="914400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A0825553-D20B-2BB1-34A5-9B388A9F4B25}"/>
              </a:ext>
            </a:extLst>
          </p:cNvPr>
          <p:cNvSpPr/>
          <p:nvPr/>
        </p:nvSpPr>
        <p:spPr>
          <a:xfrm>
            <a:off x="267789" y="1691640"/>
            <a:ext cx="879783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i="1" kern="0" spc="800" dirty="0">
                <a:solidFill>
                  <a:srgbClr val="C9A84C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100-DAY</a:t>
            </a:r>
            <a:r>
              <a:rPr lang="en-US" sz="4800" b="1" kern="0" spc="800" dirty="0">
                <a:solidFill>
                  <a:srgbClr val="C9A84C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 </a:t>
            </a:r>
            <a:r>
              <a:rPr lang="en-US" sz="4800" b="1" kern="0" spc="10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ADVISORS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endParaRPr lang="en-US" sz="4800" dirty="0"/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2F2D91A0-D4DE-C72A-7738-F409433065EF}"/>
              </a:ext>
            </a:extLst>
          </p:cNvPr>
          <p:cNvSpPr/>
          <p:nvPr/>
        </p:nvSpPr>
        <p:spPr>
          <a:xfrm>
            <a:off x="0" y="2290572"/>
            <a:ext cx="9144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Accelerating M&amp;A Integrations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Text 51">
            <a:extLst>
              <a:ext uri="{FF2B5EF4-FFF2-40B4-BE49-F238E27FC236}">
                <a16:creationId xmlns:a16="http://schemas.microsoft.com/office/drawing/2014/main" id="{DF13B96B-48BF-3222-7804-6C62DA4DC8AE}"/>
              </a:ext>
            </a:extLst>
          </p:cNvPr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 SCORECARD — DAY 100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365760" y="53035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end states achieved across all seven workstreams — integration complete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82880" y="1371600"/>
            <a:ext cx="8778240" cy="0"/>
          </a:xfrm>
          <a:prstGeom prst="line">
            <a:avLst/>
          </a:prstGeom>
          <a:noFill/>
          <a:ln w="12700">
            <a:solidFill>
              <a:srgbClr val="D1D9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82880" y="111556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Workstream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011680" y="1115568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Accomplished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383280" y="1115568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◑ In Progress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754880" y="1115568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○ Not Yet Due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6126480" y="1115568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Status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37160" y="1389888"/>
            <a:ext cx="8869680" cy="4572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82880" y="1536192"/>
            <a:ext cx="128016" cy="128016"/>
          </a:xfrm>
          <a:prstGeom prst="ellipse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65760" y="1426464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Resources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331720" y="148132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331720" y="148132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383280" y="1426464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754880" y="1426464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172200" y="1554480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172200" y="1554480"/>
            <a:ext cx="27432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961120" y="1426464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37160" y="1865376"/>
            <a:ext cx="886968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182880" y="2011680"/>
            <a:ext cx="128016" cy="128016"/>
          </a:xfrm>
          <a:prstGeom prst="ellipse">
            <a:avLst/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65760" y="1901952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Technology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331720" y="1956816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2331720" y="195681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383280" y="1901952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754880" y="1901952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172200" y="2029968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6172200" y="2029968"/>
            <a:ext cx="27432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8961120" y="190195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137160" y="2340864"/>
            <a:ext cx="8869680" cy="4572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182880" y="2487168"/>
            <a:ext cx="128016" cy="128016"/>
          </a:xfrm>
          <a:prstGeom prst="ellipse">
            <a:avLst/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365760" y="23774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2331720" y="2432304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331720" y="243230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3383280" y="237744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754880" y="237744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6172200" y="2505456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6172200" y="2505456"/>
            <a:ext cx="27432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8961120" y="2377440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137160" y="2816352"/>
            <a:ext cx="886968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182880" y="2962656"/>
            <a:ext cx="128016" cy="128016"/>
          </a:xfrm>
          <a:prstGeom prst="ellipse">
            <a:avLst/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365760" y="2852928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2331720" y="2907792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2331720" y="290779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3383280" y="2852928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4754880" y="2852928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6172200" y="2980944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>
            <a:off x="6172200" y="2980944"/>
            <a:ext cx="27432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8961120" y="2852928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137160" y="3291840"/>
            <a:ext cx="8869680" cy="4572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51"/>
          <p:cNvSpPr/>
          <p:nvPr/>
        </p:nvSpPr>
        <p:spPr>
          <a:xfrm>
            <a:off x="182880" y="3438144"/>
            <a:ext cx="128016" cy="128016"/>
          </a:xfrm>
          <a:prstGeom prst="ellipse">
            <a:avLst/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365760" y="3328416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2331720" y="3383280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2331720" y="33832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57" name="Text 55"/>
          <p:cNvSpPr/>
          <p:nvPr/>
        </p:nvSpPr>
        <p:spPr>
          <a:xfrm>
            <a:off x="3383280" y="3328416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4754880" y="3328416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6172200" y="3456432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6172200" y="3456432"/>
            <a:ext cx="27432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9"/>
          <p:cNvSpPr/>
          <p:nvPr/>
        </p:nvSpPr>
        <p:spPr>
          <a:xfrm>
            <a:off x="8961120" y="3328416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137160" y="3767328"/>
            <a:ext cx="886968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61"/>
          <p:cNvSpPr/>
          <p:nvPr/>
        </p:nvSpPr>
        <p:spPr>
          <a:xfrm>
            <a:off x="182880" y="3913632"/>
            <a:ext cx="128016" cy="128016"/>
          </a:xfrm>
          <a:prstGeom prst="ellipse">
            <a:avLst/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365760" y="3803904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Communications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2331720" y="3858768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64"/>
          <p:cNvSpPr/>
          <p:nvPr/>
        </p:nvSpPr>
        <p:spPr>
          <a:xfrm>
            <a:off x="2331720" y="385876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3383280" y="3803904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4754880" y="3803904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69" name="Shape 67"/>
          <p:cNvSpPr/>
          <p:nvPr/>
        </p:nvSpPr>
        <p:spPr>
          <a:xfrm>
            <a:off x="6172200" y="3931920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 68"/>
          <p:cNvSpPr/>
          <p:nvPr/>
        </p:nvSpPr>
        <p:spPr>
          <a:xfrm>
            <a:off x="6172200" y="3931920"/>
            <a:ext cx="27432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8961120" y="3803904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137160" y="4242816"/>
            <a:ext cx="8869680" cy="4572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182880" y="4389120"/>
            <a:ext cx="128016" cy="128016"/>
          </a:xfrm>
          <a:prstGeom prst="ellipse">
            <a:avLst/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72"/>
          <p:cNvSpPr/>
          <p:nvPr/>
        </p:nvSpPr>
        <p:spPr>
          <a:xfrm>
            <a:off x="365760" y="4279392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</a:t>
            </a:r>
            <a:endParaRPr lang="en-US" sz="1000" dirty="0"/>
          </a:p>
        </p:txBody>
      </p:sp>
      <p:sp>
        <p:nvSpPr>
          <p:cNvPr id="75" name="Shape 73"/>
          <p:cNvSpPr/>
          <p:nvPr/>
        </p:nvSpPr>
        <p:spPr>
          <a:xfrm>
            <a:off x="2331720" y="4334256"/>
            <a:ext cx="731520" cy="274320"/>
          </a:xfrm>
          <a:prstGeom prst="roundRect">
            <a:avLst>
              <a:gd name="adj" fmla="val 16667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2331720" y="433425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77" name="Text 75"/>
          <p:cNvSpPr/>
          <p:nvPr/>
        </p:nvSpPr>
        <p:spPr>
          <a:xfrm>
            <a:off x="3383280" y="4279392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78" name="Text 76"/>
          <p:cNvSpPr/>
          <p:nvPr/>
        </p:nvSpPr>
        <p:spPr>
          <a:xfrm>
            <a:off x="4754880" y="4279392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6172200" y="4407408"/>
            <a:ext cx="2743200" cy="18288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 78"/>
          <p:cNvSpPr/>
          <p:nvPr/>
        </p:nvSpPr>
        <p:spPr>
          <a:xfrm>
            <a:off x="6172200" y="4407408"/>
            <a:ext cx="2743200" cy="1828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Text 79"/>
          <p:cNvSpPr/>
          <p:nvPr/>
        </p:nvSpPr>
        <p:spPr>
          <a:xfrm>
            <a:off x="8961120" y="427939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</a:t>
            </a:r>
            <a:endParaRPr lang="en-US" sz="800" dirty="0"/>
          </a:p>
        </p:txBody>
      </p:sp>
      <p:sp>
        <p:nvSpPr>
          <p:cNvPr id="84" name="Text 51">
            <a:extLst>
              <a:ext uri="{FF2B5EF4-FFF2-40B4-BE49-F238E27FC236}">
                <a16:creationId xmlns:a16="http://schemas.microsoft.com/office/drawing/2014/main" id="{B12457E6-5825-F048-4E7F-7A8F52DFE419}"/>
              </a:ext>
            </a:extLst>
          </p:cNvPr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 RESOURCES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100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498080" y="594360"/>
            <a:ext cx="1417320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0" y="59436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All Accomplished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BOARD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Headcount synergies confirmed against deal model at Day 100 gate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 cost savings locked and reported to CFO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integration summary delivered: workforce metrics, open items, BAU handoff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MANAGERS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reporting lines effective from Day 1 — no ambiguity about who reports to whom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Talking points, Q&amp;A guides, and escalation paths in hand before first employee conversation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hotline and integration intranet live with answers to common questions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ACQUIRED EMPLOYEES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paycheck correct, on time, and from the right entity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enrolled, coverage active, and carrier contacts known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handbook, one set of policies, one HR team to call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HR TEAM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HRIS fully migrated; all employee records in combined system of record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HR dashboard live: headcount, attrition, open roles, cost metrics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Retrospective complete; lessons documented in M&amp;A playbook before team disperses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Human Resources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INFORMATION TECHNOLOGY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100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498080" y="594360"/>
            <a:ext cx="1417320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0" y="59436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All Accomplished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SHAREHOLDERS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$675K annual IT cost synergy run-rate confirmed and published in Day 100 scorecard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Cost-to-achieve spend within budget; CTA vs. plan variance accepted by CFO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IT operating model sustainable within BAU budget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CUSTOMERS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service disruption experienced during integration period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 2 / ISO 27001 certifications confirmed covering combined entity — no lapse in coverage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Customer-facing systems and support channels fully operational and unified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VENDORS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change-of-control clauses resolved; no contracts in default or emergency renegotiation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consolidation roadmap executed; combined entity operating on rationalized contracts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vendor relationships transitioned from two contacts to one combined entity relationship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EMPLOYEES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set of IT tools, policies, and support processes for all staff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onboarding / offboarding process unified and documented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Helpdesk volumes returned to pre-integration baseline; no open Day 1 access issues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Information Technology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100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498080" y="594360"/>
            <a:ext cx="1417320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0" y="59436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All Accomplished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BOARD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synergy realization report delivered; actuals vs. deal model locked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combined financial close executed without restatement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integration summary: cost-to-achieve vs. budget, synergies confirmed, open items handed to BAU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CFO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ERP-of-record selected; all downstream systems integration sequenced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FP&amp;A planning cycle operational; first combined budget complete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tax elections, NOL confirmations, and post-close entity restructuring done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FINANCE TEAM MEMBERS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chart of accounts, one reporting framework, one set of approval thresholds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Acquired finance team fully onboarded to acquirer systems, tools, and processes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Finance org structure final; roles and reporting lines confirmed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1A4731"/>
          </a:solidFill>
          <a:ln w="12700">
            <a:solidFill>
              <a:srgbClr val="1A47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BUSINESS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Vendors paid on time, customers invoiced without interruption throughout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reporting provides combined entity view from Day 1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material control gaps or compliance issues attributable to integration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Finance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LEGAL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100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498080" y="594360"/>
            <a:ext cx="1417320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0" y="59436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All Accomplished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SHAREHOLDERS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regulatory approvals obtained; no post-close remedy or divestiture required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synergies confirmed — outside counsel consolidation and litigation reserve reductions locked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undisclosed liabilities surfaced post-close that materially affect deal economics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CUSTOMERS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customer contracts consented, novated, or assigned without interruption to service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 rights and processing agreements honored under the combined entity from Day 1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entity's contract terms published and counterparties notified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VENDORS &amp; PARTNERS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material vendor contracts transitioned; change-of-control clauses resolved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contracts novated with agency consent; no lapse in performance authority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contract templates and approval authority in place for new agreements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6B1A1A"/>
          </a:solidFill>
          <a:ln w="12700">
            <a:solidFill>
              <a:srgbClr val="6B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EMPLOYEES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code of conduct, employment policies, and handbooks live for all staff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 Act and Works Council obligations met; no statutory violations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legal escalation path and RACI understood by all workstream leads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Legal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100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498080" y="594360"/>
            <a:ext cx="1417320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0" y="59436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All Accomplished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SHAREHOLDERS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synergies confirmed against deal model at Day 100 gate review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Cross-sell pipeline established and tracking separately from organic growth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sales org operating within BAU budget; no integration carryover costs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CUSTOMERS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point of contact, consistent service levels, and no contract disruption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CEO-level communication delivered to all top accounts on Day 1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QBR cadence established; customers engaged on combined capabilities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CHANNEL PARTNERS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combined partner program with rationalized tiers and clear rules of engagement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agreements in same territories eliminated; no double-payment of commissions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single point of contact at combined entity for all partner inquiries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D3D38"/>
          </a:solidFill>
          <a:ln w="12700">
            <a:solidFill>
              <a:srgbClr val="0D3D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EMPLOYEES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rep has one manager, one territory, one quota, and one CRM from Day 1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comp plan in place; no significant pay disparities between legacy populations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onboarding complete; all reps certified on CRM before full cutover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Sales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COMMUNICATIONS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100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498080" y="594360"/>
            <a:ext cx="1417320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0" y="59436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All Accomplished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SHAREHOLDERS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entity narrative established in financial media; deal rationale understood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100 integration success story issued; synergy and retention data anchors the coverage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investor communications completed without securities disclosure gaps or corrections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CUSTOMERS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customer account contacted before the press release; no deal news from external sources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entity brand and service commitments communicated and confirmed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deal-related customer churn attributable to communications failure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MEDIA &amp; REGULATORS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Inaccurate Day 1 trade coverage corrected via journalist briefings with on-record statements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designated spokesperson across all media inquiries through Day 100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regulatory communications completed on Legal-approved timeline; no filing gaps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E3D4A"/>
          </a:solidFill>
          <a:ln w="12700">
            <a:solidFill>
              <a:srgbClr val="0E3D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EMPLOYEES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 received leadership communication before hearing the news externally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intranet site active with current FAQ, org chart, and workstream updates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100 pulse survey shows comprehension and sentiment at or above Day 1 baseline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Communications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24128"/>
          </a:xfrm>
          <a:prstGeom prst="rect">
            <a:avLst/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78408"/>
            <a:ext cx="9144000" cy="6400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45720"/>
            <a:ext cx="6858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IMO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20040" y="50292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DAY 100 STATUS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498080" y="594360"/>
            <a:ext cx="1417320" cy="237744"/>
          </a:xfrm>
          <a:prstGeom prst="roundRect">
            <a:avLst>
              <a:gd name="adj" fmla="val 15385"/>
            </a:avLst>
          </a:prstGeom>
          <a:solidFill>
            <a:srgbClr val="DCFCE7"/>
          </a:solidFill>
          <a:ln w="9525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0" y="59436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All Accomplished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18288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004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54787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54787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4747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BOARD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4747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3949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100 close-out report delivered with locked synergy baseline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4747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3949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open integration items formally transferred to BAU owners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3949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lessons documented and incorporated into M&amp;A playbook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663440" y="1143000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800600" y="1234440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028432" y="1252728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028432" y="1252728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4828032" y="1234440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STEERING COMMITTEE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828032" y="1664208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020056" y="1600200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workstreams certified complete or formally deferred at Day 100 gate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828032" y="2084832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0056" y="2020824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unresolved close-blocking risks carried into BAU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828032" y="250545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020056" y="244144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budget closed; actuals vs. plan variance accepted by CFO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18288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2004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54787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54787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34747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WORKSTREAM LEADS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4747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53949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workstream plan formally closed or handed off with named BAU owner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4747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53949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cross-workstream dependencies resolved; no open blockers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34747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3949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RAID log closed; all items resolved, accepted, or formally transferred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663440" y="3035808"/>
            <a:ext cx="4251960" cy="1810512"/>
          </a:xfrm>
          <a:prstGeom prst="roundRect">
            <a:avLst>
              <a:gd name="adj" fmla="val 3535"/>
            </a:avLst>
          </a:prstGeom>
          <a:solidFill>
            <a:srgbClr val="FFFFFF"/>
          </a:solidFill>
          <a:ln w="9525">
            <a:solidFill>
              <a:srgbClr val="D1D9E6"/>
            </a:solidFill>
            <a:prstDash val="solid"/>
          </a:ln>
          <a:effectLst>
            <a:outerShdw blurRad="50800" dist="12700" dir="27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4800600" y="3127248"/>
            <a:ext cx="3977640" cy="274320"/>
          </a:xfrm>
          <a:prstGeom prst="roundRect">
            <a:avLst>
              <a:gd name="adj" fmla="val 13333"/>
            </a:avLst>
          </a:prstGeom>
          <a:solidFill>
            <a:srgbClr val="0F1F38"/>
          </a:solidFill>
          <a:ln w="12700">
            <a:solidFill>
              <a:srgbClr val="0F1F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8028432" y="3145536"/>
            <a:ext cx="704088" cy="228600"/>
          </a:xfrm>
          <a:prstGeom prst="roundRect">
            <a:avLst>
              <a:gd name="adj" fmla="val 16000"/>
            </a:avLst>
          </a:prstGeom>
          <a:solidFill>
            <a:srgbClr val="DCFCE7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8028432" y="3145536"/>
            <a:ext cx="7040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4828032" y="3127248"/>
            <a:ext cx="31729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EMPLOYEES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4828032" y="3557016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020056" y="3493008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is visibly finished — no lingering uncertainty about org, roles, or tools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4828032" y="3977640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5020056" y="3913632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cadence transitions from integration to BAU rhythm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4828032" y="4398264"/>
            <a:ext cx="137160" cy="13716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020056" y="4334256"/>
            <a:ext cx="3739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 knows who owns their workstream going forward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0" y="4864608"/>
            <a:ext cx="8686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Integration End States  |  IMO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686800" y="4864608"/>
            <a:ext cx="365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1401</Words>
  <Application>Microsoft Office PowerPoint</Application>
  <PresentationFormat>On-screen Show (16:9)</PresentationFormat>
  <Paragraphs>247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Joseph Aberger</cp:lastModifiedBy>
  <cp:revision>7</cp:revision>
  <dcterms:created xsi:type="dcterms:W3CDTF">2026-06-26T02:15:20Z</dcterms:created>
  <dcterms:modified xsi:type="dcterms:W3CDTF">2026-08-01T15:59:51Z</dcterms:modified>
</cp:coreProperties>
</file>